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68" r:id="rId2"/>
    <p:sldId id="266" r:id="rId3"/>
    <p:sldId id="269" r:id="rId4"/>
    <p:sldId id="306" r:id="rId5"/>
    <p:sldId id="314" r:id="rId6"/>
    <p:sldId id="315" r:id="rId7"/>
  </p:sldIdLst>
  <p:sldSz cx="12192000" cy="6858000"/>
  <p:notesSz cx="7104063" cy="10234613"/>
  <p:custDataLst>
    <p:tags r:id="rId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63A9"/>
    <a:srgbClr val="F6921F"/>
    <a:srgbClr val="237DA0"/>
    <a:srgbClr val="BF4856"/>
    <a:srgbClr val="E77AAE"/>
    <a:srgbClr val="53575B"/>
    <a:srgbClr val="3AB2E6"/>
    <a:srgbClr val="F8D902"/>
    <a:srgbClr val="50BEA2"/>
    <a:srgbClr val="F14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863" autoAdjust="0"/>
  </p:normalViewPr>
  <p:slideViewPr>
    <p:cSldViewPr snapToGrid="0" showGuides="1">
      <p:cViewPr varScale="1">
        <p:scale>
          <a:sx n="50" d="100"/>
          <a:sy n="50" d="100"/>
        </p:scale>
        <p:origin x="48" y="3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3" y="1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0C2DC71D-7255-4E81-ACA7-3018D6210D59}" type="datetimeFigureOut">
              <a:rPr lang="en-ZA" smtClean="0"/>
              <a:t>2025/03/04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7938"/>
            <a:ext cx="6143625" cy="3455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925408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721108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3" y="9721108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9BF6734F-560B-46E1-86BC-65162B135A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5386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6734F-560B-46E1-86BC-65162B135AC4}" type="slidenum">
              <a:rPr lang="en-ZA" smtClean="0"/>
              <a:t>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76684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6734F-560B-46E1-86BC-65162B135AC4}" type="slidenum">
              <a:rPr lang="en-ZA" smtClean="0"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91077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6734F-560B-46E1-86BC-65162B135AC4}" type="slidenum">
              <a:rPr lang="en-ZA" smtClean="0"/>
              <a:t>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72191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1000" b="1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Education: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Learning Management Systems (LMS):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Platforms like Moodle, Canvas, or Blackboard streamline course administration, content delivery, and student interaction.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E-learning or Online Learning: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Distance education opportunities via platforms like Coursera, Khan Academy, or Udemy democratize learning.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Tours: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Immersive experiences that simulate real-world environments, enhancing education in fields like history, science, and art.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3-D Printers: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Tools for prototyping, creating educational models, and fostering hands-on learning in STEM disciplines.</a:t>
            </a:r>
          </a:p>
          <a:p>
            <a:pPr algn="l"/>
            <a:r>
              <a:rPr lang="en-GB" sz="1000" b="1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Health:</a:t>
            </a:r>
            <a:endParaRPr lang="en-GB" sz="1000" dirty="0">
              <a:solidFill>
                <a:srgbClr val="0D0D0D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Medical Imaging (CT scans, MRI, X-ray):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IT-driven advancements in imaging technology facilitate accurate diagnosis and treatment planning.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Robotics: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Surgical robots assist in minimally invasive procedures, enhancing precision and reducing recovery times.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Patient Records: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Electronic Health Records (EHRs) streamline data management, ensuring comprehensive and accessible patient information.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Pacemakers: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Implantable medical devices regulated and monitored through IT systems, enhancing patient care and safety.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Labels for Medicine, ID Bracelets: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Barcoding and RFID technologies ensure accurate medication administration and patient identification, reducing errors.</a:t>
            </a:r>
          </a:p>
          <a:p>
            <a:pPr algn="l"/>
            <a:r>
              <a:rPr lang="en-GB" sz="1000" b="1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Finance:</a:t>
            </a:r>
            <a:endParaRPr lang="en-GB" sz="1000" dirty="0">
              <a:solidFill>
                <a:srgbClr val="0D0D0D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Automatic Transfers: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enables seamless fund transfers between accounts, automating payments and payroll processes.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Money: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Cashless transactions via mobile wallets, cards, and payment gateways, offering convenience and security.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Online Banking: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 and mobile banking platforms provide anytime, anywhere access to financial services, revolutionizing personal finance management.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Cryptocurrency: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Blockchain technology underpins digital currencies like Bitcoin and Ethereum, offering decentralized and secure financial transactions.</a:t>
            </a:r>
          </a:p>
          <a:p>
            <a:pPr marL="309610" indent="-309610"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0D0D0D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6734F-560B-46E1-86BC-65162B135AC4}" type="slidenum">
              <a:rPr lang="en-ZA" smtClean="0"/>
              <a:t>4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73226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sz="1100" b="1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Entertainment:</a:t>
            </a:r>
            <a:endParaRPr lang="en-GB" sz="1100" dirty="0">
              <a:solidFill>
                <a:srgbClr val="0D0D0D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Downloading Music, Movies, Newspapers, Games, etc.: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Platforms like iTunes, Netflix, and Steam provide convenient access to entertainment content, shaping consumer behaviour and distribution models.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Streaming: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Services like Spotify, Netflix, and Twitch offer real-time content delivery, revolutionizing how we consume media and interact with creators.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Animation: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Animation studios utilize IT tools and software to create visually stunning and immersive storytelling experiences for audiences worldwide.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Artificial Intelligence (AI) Innovation in Local Government: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applications in local government streamline processes, optimize resource allocation, and improve citizen services, enhancing efficiency and transparency.</a:t>
            </a:r>
          </a:p>
          <a:p>
            <a:pPr algn="l"/>
            <a:r>
              <a:rPr lang="en-GB" sz="1100" b="1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Government:</a:t>
            </a:r>
            <a:endParaRPr lang="en-GB" sz="1100" dirty="0">
              <a:solidFill>
                <a:srgbClr val="0D0D0D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Electronic Voting: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enables secure and efficient electoral processes, ensuring accuracy and accessibility in voting systems.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Income Tax – South African Tax Service (SARS):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Online tax filing and management systems simplify tax compliance for individuals and businesses, enhancing revenue collection and transparency.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Vehicle Registration: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platforms streamline vehicle registration processes, reducing administrative burden and improving service delivery.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Police Services: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tools and systems support law enforcement agencies in crime prevention, investigation, and community engagement, enhancing public safety.</a:t>
            </a:r>
          </a:p>
          <a:p>
            <a:pPr algn="l"/>
            <a:r>
              <a:rPr lang="en-GB" sz="1100" b="1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Jobs and Careers:</a:t>
            </a:r>
            <a:endParaRPr lang="en-GB" sz="1100" dirty="0">
              <a:solidFill>
                <a:srgbClr val="0D0D0D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6734F-560B-46E1-86BC-65162B135AC4}" type="slidenum">
              <a:rPr lang="en-ZA" smtClean="0"/>
              <a:t>5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41279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E-commerce / Retail: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Online marketplaces like Takealot.com, Amazon, and eBay facilitate commerce between businesses and consumers, transforming retail experiences.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B2B, B2C, and C2C: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platforms enable business-to-business, business-to-consumer, and consumer-to-consumer transactions, fostering economic growth and entrepreneurship.</a:t>
            </a:r>
          </a:p>
          <a:p>
            <a:pPr algn="l"/>
            <a:r>
              <a:rPr lang="en-GB" sz="1100" b="1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Travel:</a:t>
            </a:r>
            <a:endParaRPr lang="en-GB" sz="1100" dirty="0">
              <a:solidFill>
                <a:srgbClr val="0D0D0D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GPS: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Global Positioning System (GPS) technology powers navigation and location-based services, enhancing travel convenience and safety.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Search and Compare Flight Tickets and Prices: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Online travel agencies and comparison websites simplify travel planning, offering comprehensive options and competitive pricing.</a:t>
            </a:r>
          </a:p>
          <a:p>
            <a:pPr algn="l"/>
            <a:r>
              <a:rPr lang="en-GB" sz="1100" b="1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Publishing:</a:t>
            </a:r>
            <a:endParaRPr lang="en-GB" sz="1100" dirty="0">
              <a:solidFill>
                <a:srgbClr val="0D0D0D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Online Reading: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E-books and digital publishing platforms like Kindle, Scribd, and Google Books redefine how we access and consume written content, promoting literacy and knowledge sharing.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Blogs, Vlogs, Wikis: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User-generated content platforms empower individuals and communities to share insights, experiences, and expertise, fostering collaboration and creativity.</a:t>
            </a:r>
          </a:p>
          <a:p>
            <a:pPr algn="l"/>
            <a:r>
              <a:rPr lang="en-GB" sz="1100" b="1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Manufacturing:</a:t>
            </a:r>
            <a:endParaRPr lang="en-GB" sz="1100" dirty="0">
              <a:solidFill>
                <a:srgbClr val="0D0D0D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Assembly of Products: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IT-driven automation and robotics optimize manufacturing processes, increasing efficiency and precision in product assembly.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Industrial Robots:</a:t>
            </a:r>
          </a:p>
          <a:p>
            <a:pPr marL="804986" lvl="1" indent="-30961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0D0D0D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Robotics technology enhances manufacturing productivity and safety, enabling complex tasks and customization in production lines.</a:t>
            </a:r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6734F-560B-46E1-86BC-65162B135AC4}" type="slidenum">
              <a:rPr lang="en-ZA" smtClean="0"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36175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: Title Slide">
    <p:bg>
      <p:bgPr>
        <a:solidFill>
          <a:srgbClr val="5357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73001D11-C790-4427-B645-3EAEBE005D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01"/>
          <a:stretch/>
        </p:blipFill>
        <p:spPr>
          <a:xfrm rot="5400000">
            <a:off x="9904237" y="4578014"/>
            <a:ext cx="4427434" cy="151200"/>
          </a:xfrm>
          <a:prstGeom prst="rect">
            <a:avLst/>
          </a:prstGeom>
        </p:spPr>
      </p:pic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839068EB-DBA6-4F95-AEC3-4952503FC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0697" y="1939009"/>
            <a:ext cx="6076416" cy="44974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2ABAC3B-3408-4F8C-926E-26D63A50D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7792" y="2608141"/>
            <a:ext cx="6076416" cy="15204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pic>
        <p:nvPicPr>
          <p:cNvPr id="13" name="Picture 12" descr="Text, logo&#10;&#10;Description automatically generated">
            <a:extLst>
              <a:ext uri="{FF2B5EF4-FFF2-40B4-BE49-F238E27FC236}">
                <a16:creationId xmlns:a16="http://schemas.microsoft.com/office/drawing/2014/main" id="{9D4FBD47-0477-3A56-F02A-B059996E0A4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0393" y="5443673"/>
            <a:ext cx="2400986" cy="13982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79840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: Blank Slide">
    <p:bg>
      <p:bgPr>
        <a:solidFill>
          <a:srgbClr val="5357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387F7-D9E1-4723-B576-14BFE5BB6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884" y="691822"/>
            <a:ext cx="10515600" cy="429612"/>
          </a:xfrm>
        </p:spPr>
        <p:txBody>
          <a:bodyPr anchor="b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D1A43DD-04BA-4B09-BDFA-053208495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234" y="1397479"/>
            <a:ext cx="10650566" cy="4537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086D7942-54A5-42C5-B3A0-4AB2595C89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01"/>
          <a:stretch/>
        </p:blipFill>
        <p:spPr>
          <a:xfrm rot="5400000">
            <a:off x="9904237" y="4578014"/>
            <a:ext cx="4427434" cy="151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44777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: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F8EF11C3-EF55-4851-986A-9B68ED5EC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01"/>
          <a:stretch/>
        </p:blipFill>
        <p:spPr>
          <a:xfrm rot="5400000">
            <a:off x="9904237" y="4578014"/>
            <a:ext cx="4427434" cy="151200"/>
          </a:xfrm>
          <a:prstGeom prst="rect">
            <a:avLst/>
          </a:prstGeom>
        </p:spPr>
      </p:pic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848B9169-C820-4354-8B1C-84B111A10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0697" y="1939009"/>
            <a:ext cx="6076416" cy="44974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3996F498-6688-41D0-9753-8EFF1952D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7792" y="2608141"/>
            <a:ext cx="6076416" cy="15204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224219C9-174C-79DA-3685-10FA082F4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825" y="5470531"/>
            <a:ext cx="2398529" cy="1396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06250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: Blank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6C65CE8-12A8-415E-B009-D596112B9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34" y="681036"/>
            <a:ext cx="10650566" cy="44974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marL="0" lvl="0"/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8F5B697-1FC5-4799-AB1D-81CE99D2D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234" y="1397479"/>
            <a:ext cx="10650566" cy="4375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  <a:lvl2pPr>
              <a:lnSpc>
                <a:spcPct val="100000"/>
              </a:lnSpc>
              <a:spcBef>
                <a:spcPts val="0"/>
              </a:spcBef>
              <a:defRPr/>
            </a:lvl2pPr>
            <a:lvl3pPr>
              <a:lnSpc>
                <a:spcPct val="100000"/>
              </a:lnSpc>
              <a:spcBef>
                <a:spcPts val="0"/>
              </a:spcBef>
              <a:defRPr/>
            </a:lvl3pPr>
            <a:lvl4pPr>
              <a:lnSpc>
                <a:spcPct val="100000"/>
              </a:lnSpc>
              <a:spcBef>
                <a:spcPts val="0"/>
              </a:spcBef>
              <a:defRPr/>
            </a:lvl4pPr>
            <a:lvl5pPr>
              <a:lnSpc>
                <a:spcPct val="100000"/>
              </a:lnSpc>
              <a:spcBef>
                <a:spcPts val="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E43492F7-8CF0-4078-A35E-AE50B65CC7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01"/>
          <a:stretch/>
        </p:blipFill>
        <p:spPr>
          <a:xfrm rot="5400000">
            <a:off x="9904237" y="4578014"/>
            <a:ext cx="4427434" cy="151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1805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: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96664B24-D8D6-4E41-8C3B-908D138A6C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01"/>
          <a:stretch/>
        </p:blipFill>
        <p:spPr>
          <a:xfrm rot="5400000">
            <a:off x="9904237" y="4578014"/>
            <a:ext cx="4427434" cy="151200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4D901A9A-A6A2-969A-44BF-4B5EAE1988D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943" y="576000"/>
            <a:ext cx="9798115" cy="5706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3737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ACC294-C736-445D-A9D4-8BA9849DF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34" y="681036"/>
            <a:ext cx="10650566" cy="44974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marL="0" lvl="0"/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362C7-782E-4A16-B4C1-17C85B600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234" y="1397479"/>
            <a:ext cx="10650566" cy="4375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</p:spTree>
    <p:custDataLst>
      <p:tags r:id="rId7"/>
    </p:custDataLst>
    <p:extLst>
      <p:ext uri="{BB962C8B-B14F-4D97-AF65-F5344CB8AC3E}">
        <p14:creationId xmlns:p14="http://schemas.microsoft.com/office/powerpoint/2010/main" val="2772328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62" r:id="rId3"/>
    <p:sldLayoutId id="2147483664" r:id="rId4"/>
    <p:sldLayoutId id="214748366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2400" b="1" kern="1200" dirty="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747552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8E935-76E5-4600-88F1-8D1D7D7AF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>FIT 152</a:t>
            </a:r>
            <a:br>
              <a:rPr lang="en-ZA" dirty="0"/>
            </a:br>
            <a:br>
              <a:rPr lang="en-ZA" dirty="0"/>
            </a:br>
            <a:r>
              <a:rPr lang="en-ZA" dirty="0"/>
              <a:t>Fundamentals of Information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21499-796C-4B48-A8CD-070B8346C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b="1" dirty="0"/>
              <a:t>Lecture 10</a:t>
            </a:r>
          </a:p>
          <a:p>
            <a:r>
              <a:rPr lang="en-ZA" dirty="0"/>
              <a:t>Topic 5:  Application domains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6451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24924-FACE-7322-63F1-559F3767E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FIT 152: Module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00626-049B-ECBA-1DEB-B435755C7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234" y="1397478"/>
            <a:ext cx="10650566" cy="4779485"/>
          </a:xfrm>
        </p:spPr>
        <p:txBody>
          <a:bodyPr>
            <a:normAutofit/>
          </a:bodyPr>
          <a:lstStyle/>
          <a:p>
            <a:pPr marL="0" indent="0">
              <a:lnSpc>
                <a:spcPct val="130000"/>
              </a:lnSpc>
              <a:spcAft>
                <a:spcPts val="1000"/>
              </a:spcAft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Upon successful completion of this course, the student will be able to:</a:t>
            </a:r>
            <a:endParaRPr lang="en-ZA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lnSpc>
                <a:spcPct val="13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Demonstrate an understanding of the relationship between IT and related and informing disciplines.</a:t>
            </a:r>
            <a:endParaRPr lang="en-ZA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lnSpc>
                <a:spcPct val="13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Demonstrate insight in the history of computing technology, and an understanding of the Internet, and the World-Wide Web, as well as the components of an IT system and how they interrelate. </a:t>
            </a:r>
            <a:endParaRPr lang="en-ZA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lnSpc>
                <a:spcPct val="13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Demonstrate an understanding of complexity in an information technology environment and how and why it occurs. </a:t>
            </a:r>
            <a:endParaRPr lang="en-ZA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lnSpc>
                <a:spcPct val="13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Demonstrate an understanding of why life-long learning and continued professional development is critical for an IT professional.</a:t>
            </a:r>
            <a:endParaRPr lang="en-ZA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lnSpc>
                <a:spcPct val="13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Illustrate the use of information and communication technologies to solve problems.</a:t>
            </a:r>
            <a:endParaRPr lang="en-ZA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lnSpc>
                <a:spcPct val="13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Demonstrate an understanding of how and to what extent IT has changed various application domains.</a:t>
            </a:r>
            <a:endParaRPr lang="en-ZA" sz="1800" b="1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03102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2DA8B-6485-9335-174F-F34E3D2B9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Application domains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A6092-C723-D90B-233B-9A0D05F7F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ZA" dirty="0"/>
              <a:t>Education</a:t>
            </a:r>
          </a:p>
          <a:p>
            <a:pPr lvl="1"/>
            <a:r>
              <a:rPr lang="en-ZA" dirty="0"/>
              <a:t>Learning Management Systems</a:t>
            </a:r>
          </a:p>
          <a:p>
            <a:pPr lvl="1"/>
            <a:r>
              <a:rPr lang="en-ZA" dirty="0"/>
              <a:t>E-learning or online learning</a:t>
            </a:r>
          </a:p>
          <a:p>
            <a:pPr lvl="1"/>
            <a:r>
              <a:rPr lang="en-ZA" dirty="0"/>
              <a:t>Virtual tours</a:t>
            </a:r>
          </a:p>
          <a:p>
            <a:pPr lvl="1"/>
            <a:r>
              <a:rPr lang="en-ZA" dirty="0"/>
              <a:t>3-D printers</a:t>
            </a:r>
          </a:p>
          <a:p>
            <a:pPr lvl="1"/>
            <a:endParaRPr lang="en-ZA" dirty="0"/>
          </a:p>
          <a:p>
            <a:r>
              <a:rPr lang="en-ZA" dirty="0"/>
              <a:t>Health</a:t>
            </a:r>
          </a:p>
          <a:p>
            <a:pPr lvl="1"/>
            <a:r>
              <a:rPr lang="en-ZA" dirty="0"/>
              <a:t>CT scans, MRI, X-ray</a:t>
            </a:r>
          </a:p>
          <a:p>
            <a:pPr lvl="1"/>
            <a:r>
              <a:rPr lang="en-ZA" dirty="0"/>
              <a:t>Robots</a:t>
            </a:r>
          </a:p>
          <a:p>
            <a:pPr lvl="1"/>
            <a:r>
              <a:rPr lang="en-ZA" dirty="0"/>
              <a:t>Patient records</a:t>
            </a:r>
          </a:p>
          <a:p>
            <a:pPr lvl="1"/>
            <a:r>
              <a:rPr lang="en-ZA" dirty="0"/>
              <a:t>Pacemakers</a:t>
            </a:r>
          </a:p>
          <a:p>
            <a:pPr lvl="1"/>
            <a:r>
              <a:rPr lang="en-ZA" dirty="0"/>
              <a:t>Labels for medicine, ID bracelets</a:t>
            </a:r>
          </a:p>
          <a:p>
            <a:pPr lvl="1"/>
            <a:endParaRPr lang="en-ZA" dirty="0"/>
          </a:p>
          <a:p>
            <a:r>
              <a:rPr lang="en-ZA" dirty="0"/>
              <a:t>Finance</a:t>
            </a:r>
          </a:p>
          <a:p>
            <a:pPr lvl="1"/>
            <a:r>
              <a:rPr lang="en-ZA" dirty="0"/>
              <a:t>Automatic transfers</a:t>
            </a:r>
          </a:p>
          <a:p>
            <a:pPr lvl="1"/>
            <a:r>
              <a:rPr lang="en-ZA" dirty="0"/>
              <a:t>Digital money</a:t>
            </a:r>
          </a:p>
          <a:p>
            <a:pPr lvl="1"/>
            <a:r>
              <a:rPr lang="en-ZA" dirty="0"/>
              <a:t>Online banking</a:t>
            </a:r>
          </a:p>
          <a:p>
            <a:pPr lvl="1"/>
            <a:r>
              <a:rPr lang="en-ZA" dirty="0"/>
              <a:t>Cryptocurrency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FF15D4-9DF6-E6EE-84C1-B1F4AFA1EB5C}"/>
              </a:ext>
            </a:extLst>
          </p:cNvPr>
          <p:cNvSpPr txBox="1"/>
          <p:nvPr/>
        </p:nvSpPr>
        <p:spPr>
          <a:xfrm>
            <a:off x="8095488" y="304800"/>
            <a:ext cx="3840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accent1"/>
                </a:solidFill>
              </a:rPr>
              <a:t>Read Williams, section 1.2</a:t>
            </a:r>
          </a:p>
          <a:p>
            <a:r>
              <a:rPr lang="en-ZA" sz="2000" dirty="0" err="1">
                <a:solidFill>
                  <a:schemeClr val="accent1"/>
                </a:solidFill>
              </a:rPr>
              <a:t>Vermaat</a:t>
            </a:r>
            <a:r>
              <a:rPr lang="en-ZA" sz="2000" dirty="0">
                <a:solidFill>
                  <a:schemeClr val="accent1"/>
                </a:solidFill>
              </a:rPr>
              <a:t>, p 1-39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1A4E799-4342-640C-95C0-B43F5F671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842" y="1266603"/>
            <a:ext cx="2733675" cy="1676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E536DB7-9B07-9E18-9BC3-47602DACD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7557" y="1609348"/>
            <a:ext cx="3376341" cy="225438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44EFAFD-E0F8-0A9B-7C50-F3AAB0E0CB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5842" y="4130437"/>
            <a:ext cx="5289886" cy="264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79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2DA8B-6485-9335-174F-F34E3D2B9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Application domains (</a:t>
            </a:r>
            <a:r>
              <a:rPr lang="en-ZA" dirty="0" err="1"/>
              <a:t>cont</a:t>
            </a:r>
            <a:r>
              <a:rPr lang="en-ZA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A6092-C723-D90B-233B-9A0D05F7F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Entertainment</a:t>
            </a:r>
          </a:p>
          <a:p>
            <a:pPr lvl="1"/>
            <a:r>
              <a:rPr lang="en-ZA" dirty="0"/>
              <a:t>Downloading music, movies, newspapers, games, etc</a:t>
            </a:r>
          </a:p>
          <a:p>
            <a:pPr lvl="1"/>
            <a:r>
              <a:rPr lang="en-ZA" dirty="0"/>
              <a:t>Streaming</a:t>
            </a:r>
          </a:p>
          <a:p>
            <a:pPr lvl="1"/>
            <a:r>
              <a:rPr lang="en-ZA" dirty="0"/>
              <a:t>Animation</a:t>
            </a:r>
          </a:p>
          <a:p>
            <a:pPr lvl="1"/>
            <a:r>
              <a:rPr lang="en-ZA" dirty="0"/>
              <a:t>Artificial Intelligence (AI)</a:t>
            </a:r>
            <a:endParaRPr lang="en-ZA" b="1" i="0" dirty="0">
              <a:solidFill>
                <a:srgbClr val="0F0F0F"/>
              </a:solidFill>
              <a:effectLst/>
              <a:highlight>
                <a:srgbClr val="FFFFFF"/>
              </a:highlight>
              <a:latin typeface="Roboto" panose="02000000000000000000" pitchFamily="2" charset="0"/>
            </a:endParaRPr>
          </a:p>
          <a:p>
            <a:pPr lvl="1"/>
            <a:endParaRPr lang="en-ZA" dirty="0"/>
          </a:p>
          <a:p>
            <a:pPr lvl="1"/>
            <a:endParaRPr lang="en-ZA" dirty="0"/>
          </a:p>
          <a:p>
            <a:r>
              <a:rPr lang="en-ZA" dirty="0"/>
              <a:t>Government</a:t>
            </a:r>
          </a:p>
          <a:p>
            <a:pPr lvl="1"/>
            <a:r>
              <a:rPr lang="en-ZA" dirty="0"/>
              <a:t>Electronic voting</a:t>
            </a:r>
          </a:p>
          <a:p>
            <a:pPr lvl="1"/>
            <a:r>
              <a:rPr lang="en-ZA" dirty="0"/>
              <a:t>Income tax – South African Tax Service (SARS)</a:t>
            </a:r>
          </a:p>
          <a:p>
            <a:pPr lvl="1"/>
            <a:r>
              <a:rPr lang="en-ZA" dirty="0"/>
              <a:t>Vehicle Registration</a:t>
            </a:r>
          </a:p>
          <a:p>
            <a:pPr lvl="1"/>
            <a:r>
              <a:rPr lang="en-ZA" dirty="0"/>
              <a:t>Police Services</a:t>
            </a:r>
          </a:p>
          <a:p>
            <a:pPr lvl="1"/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FF15D4-9DF6-E6EE-84C1-B1F4AFA1EB5C}"/>
              </a:ext>
            </a:extLst>
          </p:cNvPr>
          <p:cNvSpPr txBox="1"/>
          <p:nvPr/>
        </p:nvSpPr>
        <p:spPr>
          <a:xfrm>
            <a:off x="8095488" y="304800"/>
            <a:ext cx="3840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accent1"/>
                </a:solidFill>
              </a:rPr>
              <a:t>Read Williams, section 1.2</a:t>
            </a:r>
          </a:p>
          <a:p>
            <a:r>
              <a:rPr lang="en-ZA" sz="2000" dirty="0" err="1">
                <a:solidFill>
                  <a:schemeClr val="accent1"/>
                </a:solidFill>
              </a:rPr>
              <a:t>Vermaat</a:t>
            </a:r>
            <a:r>
              <a:rPr lang="en-ZA" sz="2000" dirty="0">
                <a:solidFill>
                  <a:schemeClr val="accent1"/>
                </a:solidFill>
              </a:rPr>
              <a:t>, p 1-39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195E22-D3EC-E64E-4939-F7C2D0066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7120" y="1085371"/>
            <a:ext cx="4389119" cy="31043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EBD538-8B9D-0087-EBA9-AEA31BACE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3216" y="4456458"/>
            <a:ext cx="4645152" cy="232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010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2DA8B-6485-9335-174F-F34E3D2B9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Application domains (</a:t>
            </a:r>
            <a:r>
              <a:rPr lang="en-ZA" dirty="0" err="1"/>
              <a:t>cont</a:t>
            </a:r>
            <a:r>
              <a:rPr lang="en-ZA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A6092-C723-D90B-233B-9A0D05F7F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ZA" dirty="0"/>
              <a:t>E-commerce / retail</a:t>
            </a:r>
          </a:p>
          <a:p>
            <a:pPr lvl="1"/>
            <a:r>
              <a:rPr lang="en-ZA" dirty="0"/>
              <a:t>Takealot.com</a:t>
            </a:r>
          </a:p>
          <a:p>
            <a:pPr lvl="1"/>
            <a:r>
              <a:rPr lang="en-ZA" dirty="0" err="1"/>
              <a:t>Netflorist</a:t>
            </a:r>
            <a:endParaRPr lang="en-ZA" dirty="0"/>
          </a:p>
          <a:p>
            <a:pPr lvl="1"/>
            <a:r>
              <a:rPr lang="en-ZA" dirty="0"/>
              <a:t>B2B, B2C and C2C</a:t>
            </a:r>
          </a:p>
          <a:p>
            <a:pPr lvl="1"/>
            <a:endParaRPr lang="en-ZA" dirty="0"/>
          </a:p>
          <a:p>
            <a:r>
              <a:rPr lang="en-ZA" dirty="0"/>
              <a:t>Travel</a:t>
            </a:r>
          </a:p>
          <a:p>
            <a:pPr lvl="1"/>
            <a:r>
              <a:rPr lang="en-ZA" dirty="0"/>
              <a:t>GPS</a:t>
            </a:r>
          </a:p>
          <a:p>
            <a:pPr lvl="1"/>
            <a:r>
              <a:rPr lang="en-ZA" dirty="0"/>
              <a:t>Search and compare flight tickets and prices</a:t>
            </a:r>
          </a:p>
          <a:p>
            <a:pPr lvl="1"/>
            <a:endParaRPr lang="en-ZA" dirty="0"/>
          </a:p>
          <a:p>
            <a:r>
              <a:rPr lang="en-ZA" dirty="0"/>
              <a:t>Publishing</a:t>
            </a:r>
          </a:p>
          <a:p>
            <a:pPr lvl="1"/>
            <a:r>
              <a:rPr lang="en-ZA" dirty="0"/>
              <a:t>Online reading</a:t>
            </a:r>
          </a:p>
          <a:p>
            <a:pPr lvl="1"/>
            <a:r>
              <a:rPr lang="en-ZA" dirty="0"/>
              <a:t>Blogs, vlogs, wikis</a:t>
            </a:r>
          </a:p>
          <a:p>
            <a:pPr lvl="1"/>
            <a:endParaRPr lang="en-ZA" dirty="0"/>
          </a:p>
          <a:p>
            <a:r>
              <a:rPr lang="en-ZA" dirty="0"/>
              <a:t>Manufacturing</a:t>
            </a:r>
          </a:p>
          <a:p>
            <a:pPr lvl="1"/>
            <a:r>
              <a:rPr lang="en-ZA" dirty="0"/>
              <a:t>Assembly of products</a:t>
            </a:r>
          </a:p>
          <a:p>
            <a:pPr lvl="1"/>
            <a:r>
              <a:rPr lang="en-ZA" dirty="0"/>
              <a:t>Industrial robots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FF15D4-9DF6-E6EE-84C1-B1F4AFA1EB5C}"/>
              </a:ext>
            </a:extLst>
          </p:cNvPr>
          <p:cNvSpPr txBox="1"/>
          <p:nvPr/>
        </p:nvSpPr>
        <p:spPr>
          <a:xfrm>
            <a:off x="8095488" y="304800"/>
            <a:ext cx="3840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accent1"/>
                </a:solidFill>
              </a:rPr>
              <a:t>Read Williams, section 8.5</a:t>
            </a:r>
          </a:p>
          <a:p>
            <a:r>
              <a:rPr lang="en-ZA" sz="2000" dirty="0" err="1">
                <a:solidFill>
                  <a:schemeClr val="accent1"/>
                </a:solidFill>
              </a:rPr>
              <a:t>Vermaat</a:t>
            </a:r>
            <a:r>
              <a:rPr lang="en-ZA" sz="2000" dirty="0">
                <a:solidFill>
                  <a:schemeClr val="accent1"/>
                </a:solidFill>
              </a:rPr>
              <a:t>, p 1-39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D063DC-F3DF-0282-3F1B-5A4B3BBAB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799" y="696315"/>
            <a:ext cx="3429000" cy="342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D54010-755F-4404-4840-2206E294D5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8976" y="3585054"/>
            <a:ext cx="3657600" cy="1247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9EA9C6-A4FF-CA3C-163B-A2B6720852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8225" y="4652374"/>
            <a:ext cx="3017849" cy="190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52619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OFFICE THEME" val="Wte7FFFa"/>
  <p:tag name="ARTICULATE_PROJECT_OPEN" val="0"/>
  <p:tag name="ARTICULATE_DESIGN_ID_WHITE VIDEO BOX" val="5d6qpBLd"/>
  <p:tag name="ARTICULATE_SLIDE_THUMBNAIL_REFRESH" val="1"/>
  <p:tag name="ARTICULATE_SLIDE_COUNT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White Video box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X template for recordings 22-05-20" id="{921E9A64-9EE8-41E5-B16D-75918ADC9A75}" vid="{93481CF0-EFEC-407E-B05B-10CF0C39BF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11840</TotalTime>
  <Words>979</Words>
  <Application>Microsoft Office PowerPoint</Application>
  <PresentationFormat>Widescreen</PresentationFormat>
  <Paragraphs>139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Arial</vt:lpstr>
      <vt:lpstr>Calibri</vt:lpstr>
      <vt:lpstr>Cambria</vt:lpstr>
      <vt:lpstr>Gill Sans MT</vt:lpstr>
      <vt:lpstr>Roboto</vt:lpstr>
      <vt:lpstr>White Video box</vt:lpstr>
      <vt:lpstr>PowerPoint Presentation</vt:lpstr>
      <vt:lpstr>FIT 152  Fundamentals of Information Technology</vt:lpstr>
      <vt:lpstr>FIT 152: Module outcomes</vt:lpstr>
      <vt:lpstr>Application domains</vt:lpstr>
      <vt:lpstr>Application domains (cont)</vt:lpstr>
      <vt:lpstr>Application domains (cont)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Sykes, Debbie (Ms) - Delta</dc:creator>
  <cp:lastModifiedBy>Daniella Bettoni</cp:lastModifiedBy>
  <cp:revision>111</cp:revision>
  <cp:lastPrinted>2024-05-04T02:19:37Z</cp:lastPrinted>
  <dcterms:created xsi:type="dcterms:W3CDTF">2021-02-17T07:10:33Z</dcterms:created>
  <dcterms:modified xsi:type="dcterms:W3CDTF">2025-03-04T09:23:23Z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C5361F15-C82A-40D1-A4E6-5713AE67191D</vt:lpwstr>
  </property>
  <property fmtid="{D5CDD505-2E9C-101B-9397-08002B2CF9AE}" pid="3" name="ArticulatePath">
    <vt:lpwstr>Presentation1</vt:lpwstr>
  </property>
</Properties>
</file>

<file path=docProps/thumbnail.jpeg>
</file>